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58" r:id="rId6"/>
    <p:sldId id="259" r:id="rId7"/>
    <p:sldId id="263" r:id="rId8"/>
    <p:sldId id="264" r:id="rId9"/>
    <p:sldId id="261" r:id="rId10"/>
    <p:sldId id="260" r:id="rId11"/>
    <p:sldId id="262" r:id="rId12"/>
    <p:sldId id="265" r:id="rId13"/>
    <p:sldId id="266" r:id="rId14"/>
    <p:sldId id="269" r:id="rId15"/>
    <p:sldId id="271" r:id="rId16"/>
    <p:sldId id="272" r:id="rId17"/>
    <p:sldId id="267" r:id="rId18"/>
    <p:sldId id="268" r:id="rId19"/>
    <p:sldId id="273" r:id="rId20"/>
    <p:sldId id="279" r:id="rId21"/>
    <p:sldId id="280" r:id="rId22"/>
    <p:sldId id="274" r:id="rId23"/>
    <p:sldId id="275" r:id="rId24"/>
    <p:sldId id="281" r:id="rId25"/>
    <p:sldId id="28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590-0C36-4AE0-B31D-927E6B42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ED47-4DB0-4998-9DA4-43FC33DB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D65F-4065-4748-9695-BF23292D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A3F9-8DDA-4DCE-9EAB-91DCDE3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E132-F691-4735-AC90-8FCD4713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199-A3D7-4DE8-8CD0-C6F2955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880C-9F50-48CE-8F2C-33F4A8E6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AD4A-F984-4B9E-9C41-0218319F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E0B2-C2B7-4AAF-86E9-697DEDE4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98F2-AD72-4884-B4BF-463E163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C6D0A-D477-42E4-8DB3-1C94E009A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05C7-56E5-4AAD-A401-310DF7D3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DEC5-4D92-4775-938E-F01A5FCD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D5AD-0048-4D40-9A9C-79012A6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1972-495D-4252-9993-813E69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76C3-CE32-4F5D-B2BE-5CD81D96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43A6-EBAE-4C8F-B10D-851C50EB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2AA17-B3B9-4A50-9E5B-5FBC2FA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6994-6D85-4C55-B0B4-6E122C8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8636-2E8F-4002-A852-CB720A7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100-F52D-4768-90EB-594A49AF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7350-63F4-4C75-AB9E-E7C813CE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546-2968-4D1A-A36D-01389EAE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551E-0A02-49D4-99F2-759F8B0C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9B44F-1F11-4A5E-907E-7855A9A0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B6B-BE33-4C3E-9500-EBA3D0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552E-0459-48A9-9A91-07138F420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B6F-E725-48D1-B1CD-9A940C44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0A9A-CEF4-40C0-8ABB-D162B9E8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C6-2A87-439E-82AC-19EBC9D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BD86-E1CA-4C61-B365-A828B457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BB2-F86F-41DB-80AE-DE59584A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F8AE-488C-4355-9B8D-E65DCBA3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663C0-22B7-410F-AB89-8D53595EB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72892-719E-43C4-9EBC-772F8EBF8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23643-A54E-4360-8C31-6006E966E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67B8F-E903-4FC4-B77C-F01648D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A9741-639D-4175-B364-CA5221A1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0A97-FAE0-44F8-9E54-986D47B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346D-757A-4456-A9BD-6365610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E5EF-29FF-41C0-9740-80DB195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22148-86C2-426B-A149-5390344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BF749-E8CB-4F77-A536-F00E422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C7FDA-0F0B-45BC-BBA7-B1303E0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2D5E-E6C2-4B57-A212-C32E3AC2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310D-7CD7-4661-A412-B18E4C1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840D-E801-4679-AF14-6D62268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0FB9-1635-4C12-88DB-045A021C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BFEF-958D-41BD-9582-43F36CDA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C769-4CCE-444D-AE03-B62F213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D1AB-422D-4DC3-9966-5D8E26C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F40A-2B19-4B6B-B726-3DE8DA70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0FD-9118-4A0C-AF5F-8FE874F2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4A56E-F3C6-45AC-B36D-593E4C3C3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66F14-259B-491D-AD1A-CAF617D4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FD801-DF35-4D5D-BC4D-32FDB96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1A7DE-24C8-4ED7-8D2A-F2F9611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942E4-B5F4-4D91-8F9C-22D847E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96FD3-D202-4FD3-831A-8A9962AD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81C03-6A88-440C-A4FA-7BC553CC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93A-84F1-443A-A82C-909A4CC4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D896-8DF0-4433-93A1-0DBF79152AA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9A2E-DD15-46DD-A66A-DC4820A5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C4FC-D270-4DE0-9A03-BA42F907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4A7F-677B-470B-B2B7-3E44745C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Screening for Order Parameter Redundancy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52F1-CADE-4367-852F-00B899CA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Pavan Ravindra</a:t>
            </a:r>
          </a:p>
        </p:txBody>
      </p:sp>
    </p:spTree>
    <p:extLst>
      <p:ext uri="{BB962C8B-B14F-4D97-AF65-F5344CB8AC3E}">
        <p14:creationId xmlns:p14="http://schemas.microsoft.com/office/powerpoint/2010/main" val="404344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0291-4C76-4963-AE69-39BFE280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8925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Groups a set of data points into some provided number </a:t>
            </a:r>
            <a:r>
              <a:rPr lang="en-US" i="1" dirty="0"/>
              <a:t>k</a:t>
            </a:r>
            <a:r>
              <a:rPr lang="en-US" dirty="0"/>
              <a:t>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20AF0-9665-4117-A116-40D7B42D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4961"/>
            <a:ext cx="4535402" cy="2979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7057C-7F42-4AD7-9719-A1E1321D990E}"/>
              </a:ext>
            </a:extLst>
          </p:cNvPr>
          <p:cNvSpPr txBox="1"/>
          <p:nvPr/>
        </p:nvSpPr>
        <p:spPr>
          <a:xfrm>
            <a:off x="6488482" y="5254063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centroids in same space as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flexible (not in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from one cluster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55BA5-AE36-432D-A3A8-9FC3A3F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85" y="160011"/>
            <a:ext cx="3724041" cy="243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ACE-D8CB-4E35-B157-1ACFD7047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84" y="2796851"/>
            <a:ext cx="3724041" cy="24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264-65FE-4E22-9AB9-942A428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86"/>
            <a:ext cx="10515600" cy="1325563"/>
          </a:xfrm>
        </p:spPr>
        <p:txBody>
          <a:bodyPr/>
          <a:lstStyle/>
          <a:p>
            <a:r>
              <a:rPr lang="en-US" dirty="0"/>
              <a:t>Dissimilarity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Crossing gaps is impossible for constrained centroids</a:t>
                </a:r>
              </a:p>
              <a:p>
                <a:r>
                  <a:rPr lang="en-US" dirty="0"/>
                  <a:t>Generate seed of initial random starting centroids</a:t>
                </a:r>
              </a:p>
              <a:p>
                <a:r>
                  <a:rPr lang="en-US" dirty="0"/>
                  <a:t>Initial centroids are chosen to maximize internal dissimilarity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corresponding set of OP’s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  <a:blipFill>
                <a:blip r:embed="rId2"/>
                <a:stretch>
                  <a:fillRect l="-928" t="-7407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2E392B-788A-4FE1-808A-082076924742}"/>
              </a:ext>
            </a:extLst>
          </p:cNvPr>
          <p:cNvSpPr txBox="1"/>
          <p:nvPr/>
        </p:nvSpPr>
        <p:spPr>
          <a:xfrm>
            <a:off x="6751529" y="3652715"/>
            <a:ext cx="4602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Interesting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Main diagonal is all 0’s: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D(X, X)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matrix is symmetric: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</a:t>
            </a:r>
            <a:r>
              <a:rPr lang="en-US" sz="2200" baseline="-25000" dirty="0" err="1"/>
              <a:t>i,j</a:t>
            </a:r>
            <a:r>
              <a:rPr lang="en-US" sz="2200" baseline="30000" dirty="0"/>
              <a:t> </a:t>
            </a:r>
            <a:r>
              <a:rPr lang="en-US" sz="2200" dirty="0"/>
              <a:t>= D(I, J) = D(J, I) = </a:t>
            </a:r>
            <a:r>
              <a:rPr lang="en-US" sz="2200" dirty="0" err="1"/>
              <a:t>A</a:t>
            </a:r>
            <a:r>
              <a:rPr lang="en-US" sz="2200" baseline="-25000" dirty="0" err="1"/>
              <a:t>j,i</a:t>
            </a:r>
            <a:r>
              <a:rPr lang="en-US" sz="2200" baseline="30000" dirty="0"/>
              <a:t> 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Product of a row (without diagonal):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with entire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/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blipFill>
                <a:blip r:embed="rId3"/>
                <a:stretch>
                  <a:fillRect r="-10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63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E0AA-5797-4260-B25C-938FA873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Dissimilarity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88808-EC62-4B70-A453-14A5489CD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440" y="1825625"/>
            <a:ext cx="5366359" cy="4351338"/>
          </a:xfrm>
        </p:spPr>
        <p:txBody>
          <a:bodyPr/>
          <a:lstStyle/>
          <a:p>
            <a:r>
              <a:rPr lang="en-US" dirty="0"/>
              <a:t>Dissimilarity matrix is initialized to some size </a:t>
            </a:r>
            <a:r>
              <a:rPr lang="en-US" i="1" dirty="0"/>
              <a:t>k</a:t>
            </a:r>
            <a:endParaRPr lang="en-US" dirty="0"/>
          </a:p>
          <a:p>
            <a:r>
              <a:rPr lang="en-US" dirty="0"/>
              <a:t>If matrix is not full:</a:t>
            </a:r>
          </a:p>
          <a:p>
            <a:pPr lvl="1"/>
            <a:r>
              <a:rPr lang="en-US" dirty="0"/>
              <a:t>Next OP is added</a:t>
            </a:r>
          </a:p>
          <a:p>
            <a:r>
              <a:rPr lang="en-US" dirty="0"/>
              <a:t>If matrix is full:</a:t>
            </a:r>
          </a:p>
          <a:p>
            <a:pPr lvl="1"/>
            <a:r>
              <a:rPr lang="en-US" dirty="0"/>
              <a:t>Check if new OP is more dissimilar than an existing OP</a:t>
            </a:r>
          </a:p>
          <a:p>
            <a:pPr lvl="1"/>
            <a:r>
              <a:rPr lang="en-US" dirty="0"/>
              <a:t>Replace old OP with new OP if necessary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2D1D1-1BBF-491D-950E-8491DF58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0" y="2317386"/>
            <a:ext cx="5076020" cy="38595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2759E-2709-418D-B990-4A5B7A072589}"/>
              </a:ext>
            </a:extLst>
          </p:cNvPr>
          <p:cNvSpPr txBox="1">
            <a:spLocks/>
          </p:cNvSpPr>
          <p:nvPr/>
        </p:nvSpPr>
        <p:spPr>
          <a:xfrm>
            <a:off x="838200" y="1462512"/>
            <a:ext cx="4648200" cy="89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Finds </a:t>
            </a:r>
            <a:r>
              <a:rPr lang="en-US" i="1" dirty="0"/>
              <a:t>k</a:t>
            </a:r>
            <a:r>
              <a:rPr lang="en-US" dirty="0"/>
              <a:t> most dissimilar elements of </a:t>
            </a:r>
            <a:r>
              <a:rPr lang="en-US" i="1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8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80F-8E4B-414F-B7FA-1B31AA9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Starting Point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DC9E-6A12-460E-8A45-A0F30632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centroids are selected to start far apart</a:t>
            </a:r>
          </a:p>
          <a:p>
            <a:r>
              <a:rPr lang="en-US" dirty="0"/>
              <a:t>Starting centroids ARE NOT good at describing entire system</a:t>
            </a:r>
          </a:p>
          <a:p>
            <a:r>
              <a:rPr lang="en-US" dirty="0"/>
              <a:t>For proper </a:t>
            </a:r>
            <a:r>
              <a:rPr lang="en-US" i="1" dirty="0"/>
              <a:t>k</a:t>
            </a:r>
            <a:r>
              <a:rPr lang="en-US" dirty="0"/>
              <a:t>, centroids do not need to cross gaps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EA04A-5034-4E83-A690-CA924F0F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149969"/>
            <a:ext cx="1511504" cy="135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EC95A-9030-4C69-B9DD-890A037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9" y="3429000"/>
            <a:ext cx="4774120" cy="31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05C75-DFB4-4530-B5D0-A4BE649A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3429000"/>
            <a:ext cx="467137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6DD-F418-4D66-94EA-1A1287F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Description of Order Parameters:</a:t>
                </a:r>
              </a:p>
              <a:p>
                <a:pPr lvl="1"/>
                <a:r>
                  <a:rPr lang="en-US" dirty="0"/>
                  <a:t>5 independently sampled random variables (A, B, X, Y, and Z)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Scalar multiples of these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combinations of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Original OP with noise added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∈[−0.05, 0.05]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  <a:blipFill>
                <a:blip r:embed="rId2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B337-A2FF-4624-80C1-D6D218FB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18" y="2053881"/>
            <a:ext cx="2889738" cy="196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D913-48C3-406E-90EC-EF38C7529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31" y="2069994"/>
            <a:ext cx="2889738" cy="1946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612BB-D142-4E4C-99CF-D9BDB2D7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844" y="2069994"/>
            <a:ext cx="2862002" cy="19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Dissimilarity matrix output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Important Note:</a:t>
                </a:r>
              </a:p>
              <a:p>
                <a:pPr lvl="1"/>
                <a:r>
                  <a:rPr lang="en-US" dirty="0"/>
                  <a:t>OP’s are dissimilar</a:t>
                </a:r>
              </a:p>
              <a:p>
                <a:pPr lvl="1"/>
                <a:r>
                  <a:rPr lang="en-US" dirty="0"/>
                  <a:t>These OP’s do not best describe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366BB-EDAB-4BA7-8661-AA7DA5A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93" y="1965270"/>
            <a:ext cx="4926707" cy="3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Clustering starting with prior seed of OP’s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Original 5 sampled values (success!)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0832C-D4C4-4197-A0D6-00C78B08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03" y="2445897"/>
            <a:ext cx="5135625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8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6E5-49C1-464D-88BB-F72CBFC5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374"/>
          </a:xfrm>
        </p:spPr>
        <p:txBody>
          <a:bodyPr/>
          <a:lstStyle/>
          <a:p>
            <a:r>
              <a:rPr lang="en-US" dirty="0"/>
              <a:t>Progress?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BF65-8AA2-4125-995F-33B54C2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658"/>
            <a:ext cx="10515600" cy="31683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 have:</a:t>
            </a:r>
          </a:p>
          <a:p>
            <a:r>
              <a:rPr lang="en-US" dirty="0"/>
              <a:t>For a given number </a:t>
            </a:r>
            <a:r>
              <a:rPr lang="en-US" i="1" dirty="0"/>
              <a:t>k</a:t>
            </a:r>
            <a:r>
              <a:rPr lang="en-US" dirty="0"/>
              <a:t>, we can find the </a:t>
            </a:r>
            <a:r>
              <a:rPr lang="en-US" i="1" dirty="0"/>
              <a:t>k </a:t>
            </a:r>
            <a:r>
              <a:rPr lang="en-US" dirty="0"/>
              <a:t>best OP’s to describe entire set of OP’s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What we don’t have:</a:t>
            </a:r>
          </a:p>
          <a:p>
            <a:r>
              <a:rPr lang="en-US" dirty="0"/>
              <a:t>A robust method of determining the best </a:t>
            </a:r>
            <a:r>
              <a:rPr lang="en-US" i="1" dirty="0"/>
              <a:t>k</a:t>
            </a:r>
            <a:r>
              <a:rPr lang="en-US" dirty="0"/>
              <a:t> for a set of OP’s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2DDCF-2503-4585-A8B4-130C6C1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97" y="3791813"/>
            <a:ext cx="3822806" cy="2566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AC53-42BE-4117-8A7D-5FFB109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34" y="3849655"/>
            <a:ext cx="3785245" cy="250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CB8A-64AC-45F5-A63F-5046EF5D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1" y="3876333"/>
            <a:ext cx="3688185" cy="239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/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blipFill>
                <a:blip r:embed="rId5"/>
                <a:stretch>
                  <a:fillRect l="-8571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/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blipFill>
                <a:blip r:embed="rId6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/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blipFill>
                <a:blip r:embed="rId7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60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3A7-130C-416D-92A7-057A37E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Catherine A. Sugar – “Jump Method”</a:t>
                </a:r>
              </a:p>
              <a:p>
                <a:r>
                  <a:rPr lang="en-US" dirty="0"/>
                  <a:t>Evaluate “distortion” for each value of </a:t>
                </a:r>
                <a:r>
                  <a:rPr lang="en-US" i="1" dirty="0"/>
                  <a:t>k</a:t>
                </a:r>
                <a:endParaRPr lang="en-US" dirty="0"/>
              </a:p>
              <a:p>
                <a:r>
                  <a:rPr lang="en-US" dirty="0"/>
                  <a:t>Raise distortions to a negative exponent </a:t>
                </a:r>
                <a:r>
                  <a:rPr lang="en-US" i="1" dirty="0"/>
                  <a:t>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Look for largest jump in distortion</a:t>
                </a:r>
              </a:p>
              <a:p>
                <a:r>
                  <a:rPr lang="en-US" dirty="0"/>
                  <a:t>Intuition for why this method works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A724-948D-4B47-88FC-CF960C67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EF301-CB14-43B3-83F8-7F827A8BE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825624"/>
                <a:ext cx="5515627" cy="477559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Distortion function:</a:t>
                </a:r>
              </a:p>
              <a:p>
                <a:pPr lvl="1"/>
                <a:r>
                  <a:rPr lang="en-US" dirty="0"/>
                  <a:t>In Euclidean space, RMSD of distances to closest cluster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closest</a:t>
                </a:r>
                <a:br>
                  <a:rPr lang="en-US" dirty="0"/>
                </a:br>
                <a:r>
                  <a:rPr lang="en-US" dirty="0"/>
                  <a:t>		centroid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Dimensionality (</a:t>
                </a:r>
                <a:r>
                  <a:rPr lang="en-US" i="1" dirty="0"/>
                  <a:t>p</a:t>
                </a:r>
                <a:r>
                  <a:rPr lang="en-US" dirty="0"/>
                  <a:t>) of arbitrary space is unknown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EF301-CB14-43B3-83F8-7F827A8BE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825624"/>
                <a:ext cx="5515627" cy="4775591"/>
              </a:xfrm>
              <a:blipFill>
                <a:blip r:embed="rId2"/>
                <a:stretch>
                  <a:fillRect l="-1657" t="-2551" r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84032A-E05D-4BCA-8B60-4115D23C11BB}"/>
              </a:ext>
            </a:extLst>
          </p:cNvPr>
          <p:cNvSpPr txBox="1">
            <a:spLocks/>
          </p:cNvSpPr>
          <p:nvPr/>
        </p:nvSpPr>
        <p:spPr>
          <a:xfrm>
            <a:off x="267222" y="1825623"/>
            <a:ext cx="5828778" cy="69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Find number of clusters </a:t>
            </a:r>
            <a:r>
              <a:rPr lang="en-US" i="1" dirty="0"/>
              <a:t>k</a:t>
            </a:r>
            <a:r>
              <a:rPr lang="en-US" dirty="0"/>
              <a:t> in a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2594-E8D4-4926-AADD-6AB5BC04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2647899"/>
            <a:ext cx="5429599" cy="216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793-D18D-4C74-BC87-BF881C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CF3-1B6A-421B-AD9B-585F6BA7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Biophysical knowledge or intuition</a:t>
            </a:r>
          </a:p>
          <a:p>
            <a:r>
              <a:rPr lang="en-US" dirty="0"/>
              <a:t>Redundancy not always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3C61-B786-4913-9E4A-59F643A1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603"/>
            <a:ext cx="4840874" cy="3192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A362-DA41-4BBE-ABFE-7EEF489A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4603"/>
            <a:ext cx="4840874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DC196F-A073-4D87-A9BC-C59439BD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57" y="180958"/>
            <a:ext cx="9411286" cy="64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CDDDF1-4400-44A1-B5AD-485C87045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24"/>
            <a:ext cx="12176528" cy="6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292C-66F2-45BE-9D05-FEBF4065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Model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994-D87F-42D2-A2C8-FF61CE63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jump at </a:t>
            </a:r>
            <a:r>
              <a:rPr lang="en-US" i="1" dirty="0"/>
              <a:t>k = 5</a:t>
            </a:r>
            <a:r>
              <a:rPr lang="en-US" dirty="0"/>
              <a:t> consistent for all choices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09B0-B1E0-4025-B854-E468141E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3" y="2354622"/>
            <a:ext cx="8180033" cy="4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BE6-6168-4B9C-8409-1B8B895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Entire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5512A-1C16-4B3D-B586-D8A9986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2" y="1404088"/>
            <a:ext cx="9050316" cy="4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92F-D106-4D49-A7B5-7959CFC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Alanine Dipeptide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535A2-7D84-4BA5-B35F-666880244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5" y="1577954"/>
            <a:ext cx="5956390" cy="3978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14509-E413-4F06-AC13-1445D9C043CB}"/>
              </a:ext>
            </a:extLst>
          </p:cNvPr>
          <p:cNvSpPr txBox="1"/>
          <p:nvPr/>
        </p:nvSpPr>
        <p:spPr>
          <a:xfrm>
            <a:off x="724775" y="1408310"/>
            <a:ext cx="36593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Phi: 5,7 – 9,15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Psi: 7,9 – 15,17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Redundant Dihedrals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1 -&gt; 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8 -&gt; 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FE7-09E2-4C88-BA9D-4A832E559775}"/>
              </a:ext>
            </a:extLst>
          </p:cNvPr>
          <p:cNvSpPr txBox="1"/>
          <p:nvPr/>
        </p:nvSpPr>
        <p:spPr>
          <a:xfrm>
            <a:off x="2903050" y="3024137"/>
            <a:ext cx="27366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10,9 – 15,17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11,9 – 15,17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4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9DC4-82D0-48C3-9CA7-5B758E74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Alanine Dipeptide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59FA-3E58-4E08-8591-DDD7C505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729"/>
            <a:ext cx="10515600" cy="4351338"/>
          </a:xfrm>
        </p:spPr>
        <p:txBody>
          <a:bodyPr/>
          <a:lstStyle/>
          <a:p>
            <a:r>
              <a:rPr lang="en-US" dirty="0"/>
              <a:t>Dissimilarity Matrix:</a:t>
            </a:r>
            <a:endParaRPr lang="fi-FI" dirty="0"/>
          </a:p>
          <a:p>
            <a:pPr lvl="1"/>
            <a:r>
              <a:rPr lang="fi-FI" dirty="0"/>
              <a:t>Distance: 1 – 17</a:t>
            </a:r>
          </a:p>
          <a:p>
            <a:pPr lvl="1"/>
            <a:r>
              <a:rPr lang="fi-FI" dirty="0"/>
              <a:t>Distance 2 – 19 </a:t>
            </a:r>
          </a:p>
          <a:p>
            <a:pPr lvl="1"/>
            <a:r>
              <a:rPr lang="fi-FI" dirty="0"/>
              <a:t>Distance 8 – 18 </a:t>
            </a:r>
          </a:p>
          <a:p>
            <a:pPr lvl="1"/>
            <a:r>
              <a:rPr lang="fi-FI" dirty="0"/>
              <a:t>Dihedral Angle: 5,7 – 9,11</a:t>
            </a:r>
          </a:p>
          <a:p>
            <a:pPr lvl="2"/>
            <a:r>
              <a:rPr lang="fi-FI" dirty="0"/>
              <a:t>Equivalent to phi</a:t>
            </a:r>
          </a:p>
          <a:p>
            <a:pPr lvl="1"/>
            <a:r>
              <a:rPr lang="fi-FI" dirty="0"/>
              <a:t>Psi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72CCDB-BDE4-449A-A512-DBBD9BBB9083}"/>
              </a:ext>
            </a:extLst>
          </p:cNvPr>
          <p:cNvSpPr txBox="1">
            <a:spLocks/>
          </p:cNvSpPr>
          <p:nvPr/>
        </p:nvSpPr>
        <p:spPr>
          <a:xfrm>
            <a:off x="685800" y="4769784"/>
            <a:ext cx="5656545" cy="16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for </a:t>
            </a:r>
            <a:r>
              <a:rPr lang="en-US" i="1" dirty="0"/>
              <a:t>k </a:t>
            </a:r>
            <a:r>
              <a:rPr lang="en-US" dirty="0"/>
              <a:t>= 2:</a:t>
            </a:r>
          </a:p>
          <a:p>
            <a:pPr lvl="1"/>
            <a:r>
              <a:rPr lang="fi-FI" dirty="0"/>
              <a:t>Dihedral Angle: 5,7 – 9,11</a:t>
            </a:r>
          </a:p>
          <a:p>
            <a:pPr lvl="2"/>
            <a:r>
              <a:rPr lang="fi-FI" dirty="0"/>
              <a:t>Again, equivalent to phi</a:t>
            </a:r>
          </a:p>
          <a:p>
            <a:pPr lvl="1"/>
            <a:r>
              <a:rPr lang="fi-FI" dirty="0"/>
              <a:t>Psi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4FE4DE-65EC-4C07-AA05-3477468A1631}"/>
              </a:ext>
            </a:extLst>
          </p:cNvPr>
          <p:cNvSpPr txBox="1">
            <a:spLocks/>
          </p:cNvSpPr>
          <p:nvPr/>
        </p:nvSpPr>
        <p:spPr>
          <a:xfrm>
            <a:off x="5849654" y="1922656"/>
            <a:ext cx="5656546" cy="46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Results (5 OP’s):</a:t>
            </a:r>
            <a:endParaRPr lang="fi-FI" dirty="0"/>
          </a:p>
          <a:p>
            <a:pPr lvl="1"/>
            <a:r>
              <a:rPr lang="fi-FI" dirty="0"/>
              <a:t>Dihedral Angle: 5,7 – 9,11</a:t>
            </a:r>
          </a:p>
          <a:p>
            <a:pPr lvl="2"/>
            <a:r>
              <a:rPr lang="fi-FI" dirty="0"/>
              <a:t>Equivalent to phi</a:t>
            </a:r>
          </a:p>
          <a:p>
            <a:pPr lvl="1"/>
            <a:r>
              <a:rPr lang="fi-FI" dirty="0"/>
              <a:t>Psi</a:t>
            </a:r>
          </a:p>
          <a:p>
            <a:pPr lvl="1"/>
            <a:r>
              <a:rPr lang="en-US" dirty="0"/>
              <a:t>All 3 distances:</a:t>
            </a:r>
          </a:p>
          <a:p>
            <a:pPr lvl="2"/>
            <a:r>
              <a:rPr lang="en-US" dirty="0"/>
              <a:t>1 – 17 </a:t>
            </a:r>
          </a:p>
          <a:p>
            <a:pPr lvl="2"/>
            <a:r>
              <a:rPr lang="en-US" dirty="0"/>
              <a:t>2 – 19</a:t>
            </a:r>
          </a:p>
          <a:p>
            <a:pPr lvl="2"/>
            <a:r>
              <a:rPr lang="en-US" dirty="0"/>
              <a:t>8 – 18 </a:t>
            </a:r>
          </a:p>
          <a:p>
            <a:pPr lvl="1"/>
            <a:r>
              <a:rPr lang="en-US" dirty="0"/>
              <a:t>Observations:</a:t>
            </a:r>
          </a:p>
          <a:p>
            <a:pPr lvl="2"/>
            <a:r>
              <a:rPr lang="en-US" dirty="0"/>
              <a:t>Correct number of OP’s returned</a:t>
            </a:r>
          </a:p>
          <a:p>
            <a:pPr lvl="2"/>
            <a:r>
              <a:rPr lang="en-US" dirty="0"/>
              <a:t>OP’s are good representation of entire provided dictionary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1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E465-74BF-45E0-9DEC-92427A4F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5298-9D45-4342-BBA4-19708E319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interesting system?</a:t>
            </a:r>
          </a:p>
          <a:p>
            <a:pPr lvl="1"/>
            <a:r>
              <a:rPr lang="en-US" dirty="0"/>
              <a:t>Entire trajectory</a:t>
            </a:r>
          </a:p>
          <a:p>
            <a:pPr lvl="1"/>
            <a:r>
              <a:rPr lang="en-US" dirty="0"/>
              <a:t>Use existing dictionary of order parameters and compare results with reduced dictionary</a:t>
            </a:r>
          </a:p>
          <a:p>
            <a:pPr lvl="1"/>
            <a:r>
              <a:rPr lang="en-US" dirty="0"/>
              <a:t>Look at distances between alpha carbons?</a:t>
            </a:r>
          </a:p>
          <a:p>
            <a:r>
              <a:rPr lang="en-US" dirty="0"/>
              <a:t>Measure some observable (i.e. binding affinity)</a:t>
            </a:r>
          </a:p>
        </p:txBody>
      </p:sp>
    </p:spTree>
    <p:extLst>
      <p:ext uri="{BB962C8B-B14F-4D97-AF65-F5344CB8AC3E}">
        <p14:creationId xmlns:p14="http://schemas.microsoft.com/office/powerpoint/2010/main" val="26830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8E3-58E7-4C99-8DD7-ADC3A839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7F89-8348-495E-9A75-308CCB1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587"/>
            <a:ext cx="10515600" cy="859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would need to look at joint distribution for every pair of OP’s! </a:t>
            </a:r>
          </a:p>
          <a:p>
            <a:r>
              <a:rPr lang="en-US" dirty="0"/>
              <a:t>Always inconvenient, sometimes impossible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8C23-CB99-4130-8D3C-86C7B23D658D}"/>
              </a:ext>
            </a:extLst>
          </p:cNvPr>
          <p:cNvSpPr txBox="1"/>
          <p:nvPr/>
        </p:nvSpPr>
        <p:spPr>
          <a:xfrm>
            <a:off x="5508841" y="2569847"/>
            <a:ext cx="1076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Vs.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AD24-2EE8-4DDC-91F0-9B6D04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3" y="1690688"/>
            <a:ext cx="4924732" cy="334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FEA27-24F6-4821-9991-ED39085F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2" y="1690688"/>
            <a:ext cx="4772841" cy="3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EE8-590D-4094-B266-94A2DC30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Description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6CBF-FBA2-4BC6-A161-D522E82B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110" cy="4351338"/>
          </a:xfrm>
        </p:spPr>
        <p:txBody>
          <a:bodyPr/>
          <a:lstStyle/>
          <a:p>
            <a:r>
              <a:rPr lang="en-US" dirty="0"/>
              <a:t>Given: set of order parameters (and their trajectories)</a:t>
            </a:r>
          </a:p>
          <a:p>
            <a:r>
              <a:rPr lang="en-US" dirty="0"/>
              <a:t>Return: smallest set of order parameters that still describes system</a:t>
            </a:r>
          </a:p>
          <a:p>
            <a:endParaRPr lang="en-US" dirty="0"/>
          </a:p>
          <a:p>
            <a:r>
              <a:rPr lang="en-US" dirty="0"/>
              <a:t>Essentially, we want to screen for redundant order parameters</a:t>
            </a:r>
          </a:p>
          <a:p>
            <a:endParaRPr lang="en-US" dirty="0"/>
          </a:p>
          <a:p>
            <a:r>
              <a:rPr lang="en-US" dirty="0"/>
              <a:t>Small-scale: Given set of 12 order parameters, how many of these do we 		   actually need?</a:t>
            </a:r>
          </a:p>
          <a:p>
            <a:r>
              <a:rPr lang="en-US" dirty="0"/>
              <a:t>Large-scale: Given 500 order parameters, how many capture different 		  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4071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C78-8306-4EE6-8374-FF2C2C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B202-A5A1-4329-A42F-ECBB8B1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Cluster OP’s in some meaningful space</a:t>
            </a:r>
          </a:p>
          <a:p>
            <a:pPr marL="514350" indent="-514350">
              <a:buAutoNum type="arabicPeriod"/>
            </a:pPr>
            <a:r>
              <a:rPr lang="en-US" dirty="0"/>
              <a:t>Select a single OP from each cluster</a:t>
            </a:r>
          </a:p>
          <a:p>
            <a:pPr marL="514350" indent="-514350">
              <a:buAutoNum type="arabicPeriod"/>
            </a:pPr>
            <a:r>
              <a:rPr lang="en-US" dirty="0"/>
              <a:t>Return best set of OP’s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514350" indent="-514350">
              <a:buAutoNum type="arabicPeriod"/>
            </a:pPr>
            <a:r>
              <a:rPr lang="en-US" dirty="0"/>
              <a:t>No identifiable low-dimensional OP space</a:t>
            </a:r>
          </a:p>
          <a:p>
            <a:pPr marL="514350" indent="-514350">
              <a:buAutoNum type="arabicPeriod"/>
            </a:pPr>
            <a:r>
              <a:rPr lang="en-US" dirty="0"/>
              <a:t>Number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F135-06BB-4E3B-B2AC-22F68DC4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63" y="876288"/>
            <a:ext cx="4959199" cy="3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0291-4C76-4963-AE69-39BFE280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8925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Groups a set of data points into some provided number </a:t>
            </a:r>
            <a:r>
              <a:rPr lang="en-US" i="1" dirty="0"/>
              <a:t>k</a:t>
            </a:r>
            <a:r>
              <a:rPr lang="en-US" dirty="0"/>
              <a:t>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20AF0-9665-4117-A116-40D7B42D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74961"/>
            <a:ext cx="4535402" cy="2979267"/>
          </a:xfrm>
          <a:prstGeom prst="rect">
            <a:avLst/>
          </a:prstGeom>
        </p:spPr>
      </p:pic>
      <p:pic>
        <p:nvPicPr>
          <p:cNvPr id="5" name="Drawing 6_23_2019 3_57_34 PM">
            <a:hlinkClick r:id="" action="ppaction://media"/>
            <a:extLst>
              <a:ext uri="{FF2B5EF4-FFF2-40B4-BE49-F238E27FC236}">
                <a16:creationId xmlns:a16="http://schemas.microsoft.com/office/drawing/2014/main" id="{02946145-349E-470D-A851-43A1D6D77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7400" y="1202697"/>
            <a:ext cx="5898257" cy="44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D920-EF77-461E-9C28-1862682A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85D10-2650-485D-823E-48ED419A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define distance between 2 points (order parameters)</a:t>
            </a:r>
          </a:p>
          <a:p>
            <a:r>
              <a:rPr lang="en-US" dirty="0"/>
              <a:t>Points with small distances:</a:t>
            </a:r>
          </a:p>
          <a:p>
            <a:pPr lvl="1"/>
            <a:r>
              <a:rPr lang="en-US" dirty="0"/>
              <a:t>Will be clustered together</a:t>
            </a:r>
          </a:p>
          <a:p>
            <a:pPr lvl="1"/>
            <a:r>
              <a:rPr lang="en-US" dirty="0"/>
              <a:t>Only one OP in each cluster is needed</a:t>
            </a:r>
          </a:p>
          <a:p>
            <a:r>
              <a:rPr lang="en-US" dirty="0"/>
              <a:t>Points with large distances:</a:t>
            </a:r>
          </a:p>
          <a:p>
            <a:pPr lvl="1"/>
            <a:r>
              <a:rPr lang="en-US" dirty="0"/>
              <a:t>Will not be clustered together</a:t>
            </a:r>
          </a:p>
          <a:p>
            <a:pPr lvl="1"/>
            <a:r>
              <a:rPr lang="en-US" dirty="0"/>
              <a:t>Should be described by different OP’s</a:t>
            </a:r>
          </a:p>
          <a:p>
            <a:r>
              <a:rPr lang="en-US" dirty="0"/>
              <a:t>Choose one OP from each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F5B6-F971-4C38-9743-A637EE23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03" y="2277085"/>
            <a:ext cx="5135625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1EFE-A381-41E5-B7EA-8846C149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Mutual Information Based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9FAC-00DF-49CF-A162-0244AA84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60480"/>
            <a:ext cx="10515600" cy="2632395"/>
          </a:xfrm>
        </p:spPr>
        <p:txBody>
          <a:bodyPr/>
          <a:lstStyle/>
          <a:p>
            <a:r>
              <a:rPr lang="en-US" dirty="0"/>
              <a:t>Symmetric: D(X,Y) = D(Y,X)</a:t>
            </a:r>
          </a:p>
          <a:p>
            <a:r>
              <a:rPr lang="en-US" dirty="0"/>
              <a:t>Normalized in range [0, 1]</a:t>
            </a:r>
          </a:p>
          <a:p>
            <a:r>
              <a:rPr lang="en-US" dirty="0"/>
              <a:t>Small distances: large difference between joint distribution and independence assumption</a:t>
            </a:r>
          </a:p>
          <a:p>
            <a:r>
              <a:rPr lang="en-US" dirty="0"/>
              <a:t>Large distances: Joint distribution is similar to independent OP’s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/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CB2-04BA-4CF9-8A58-DA5BDF47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Clustering in this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2D1-8846-4434-9E6F-1347FF9F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/>
          <a:lstStyle/>
          <a:p>
            <a:r>
              <a:rPr lang="en-US" dirty="0"/>
              <a:t>Centroids must be in the original data set</a:t>
            </a:r>
          </a:p>
          <a:p>
            <a:r>
              <a:rPr lang="en-US" dirty="0"/>
              <a:t>Non-element centroids are physically meaningless</a:t>
            </a:r>
          </a:p>
          <a:p>
            <a:r>
              <a:rPr lang="en-US" dirty="0"/>
              <a:t>Initial randomized centroids can get stuck in the same cluster</a:t>
            </a:r>
          </a:p>
        </p:txBody>
      </p:sp>
      <p:pic>
        <p:nvPicPr>
          <p:cNvPr id="6" name="Drawing 6_23_2019 4_14_07 PM">
            <a:hlinkClick r:id="" action="ppaction://media"/>
            <a:extLst>
              <a:ext uri="{FF2B5EF4-FFF2-40B4-BE49-F238E27FC236}">
                <a16:creationId xmlns:a16="http://schemas.microsoft.com/office/drawing/2014/main" id="{72623A97-70A2-4245-AB37-ED29C90F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5774" y="1471393"/>
            <a:ext cx="6725433" cy="5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946</Words>
  <Application>Microsoft Office PowerPoint</Application>
  <PresentationFormat>Widescreen</PresentationFormat>
  <Paragraphs>183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Screening for Order Parameter Redundancy</vt:lpstr>
      <vt:lpstr>Order Parameter Selection</vt:lpstr>
      <vt:lpstr>Answer?</vt:lpstr>
      <vt:lpstr>Formal Description of Problem</vt:lpstr>
      <vt:lpstr>Overview of Approach</vt:lpstr>
      <vt:lpstr>K-Means Clustering</vt:lpstr>
      <vt:lpstr>Defining a Distance Function</vt:lpstr>
      <vt:lpstr>Mutual Information Based Distance Function</vt:lpstr>
      <vt:lpstr>Requirements of Clustering in this System</vt:lpstr>
      <vt:lpstr>K-Means Clustering</vt:lpstr>
      <vt:lpstr>Dissimilarity Matrix</vt:lpstr>
      <vt:lpstr>Constructing the Dissimilarity Matrix</vt:lpstr>
      <vt:lpstr>New Starting Point for Clustering</vt:lpstr>
      <vt:lpstr>Model System</vt:lpstr>
      <vt:lpstr>Model System (Results)</vt:lpstr>
      <vt:lpstr>Model System (Results)</vt:lpstr>
      <vt:lpstr>Progress?</vt:lpstr>
      <vt:lpstr>Rate Distortion Theory</vt:lpstr>
      <vt:lpstr>Jump Method</vt:lpstr>
      <vt:lpstr>PowerPoint Presentation</vt:lpstr>
      <vt:lpstr>PowerPoint Presentation</vt:lpstr>
      <vt:lpstr>Back to Model System</vt:lpstr>
      <vt:lpstr>Review of Entire Algorithm</vt:lpstr>
      <vt:lpstr>Alanine Dipeptide</vt:lpstr>
      <vt:lpstr>Results for Alanine Dipeptide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Parameter Filtration</dc:title>
  <dc:creator>Pavan Ravindra</dc:creator>
  <cp:lastModifiedBy>Pavan Ravindra</cp:lastModifiedBy>
  <cp:revision>49</cp:revision>
  <dcterms:created xsi:type="dcterms:W3CDTF">2019-06-16T18:04:38Z</dcterms:created>
  <dcterms:modified xsi:type="dcterms:W3CDTF">2019-06-25T00:43:35Z</dcterms:modified>
</cp:coreProperties>
</file>